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3" r:id="rId1"/>
  </p:sldMasterIdLst>
  <p:notesMasterIdLst>
    <p:notesMasterId r:id="rId23"/>
  </p:notesMasterIdLst>
  <p:sldIdLst>
    <p:sldId id="256" r:id="rId2"/>
    <p:sldId id="278" r:id="rId3"/>
    <p:sldId id="279" r:id="rId4"/>
    <p:sldId id="280" r:id="rId5"/>
    <p:sldId id="281" r:id="rId6"/>
    <p:sldId id="282" r:id="rId7"/>
    <p:sldId id="285" r:id="rId8"/>
    <p:sldId id="286" r:id="rId9"/>
    <p:sldId id="287" r:id="rId10"/>
    <p:sldId id="288" r:id="rId11"/>
    <p:sldId id="283" r:id="rId12"/>
    <p:sldId id="290" r:id="rId13"/>
    <p:sldId id="291" r:id="rId14"/>
    <p:sldId id="292" r:id="rId15"/>
    <p:sldId id="289" r:id="rId16"/>
    <p:sldId id="293" r:id="rId17"/>
    <p:sldId id="294" r:id="rId18"/>
    <p:sldId id="295" r:id="rId19"/>
    <p:sldId id="296" r:id="rId20"/>
    <p:sldId id="297" r:id="rId21"/>
    <p:sldId id="299" r:id="rId2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1A1A"/>
    <a:srgbClr val="FF0000"/>
    <a:srgbClr val="FF0066"/>
    <a:srgbClr val="FFFFCC"/>
    <a:srgbClr val="FF3300"/>
    <a:srgbClr val="F5750B"/>
    <a:srgbClr val="FFC0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8" autoAdjust="0"/>
    <p:restoredTop sz="94660"/>
  </p:normalViewPr>
  <p:slideViewPr>
    <p:cSldViewPr snapToGrid="0">
      <p:cViewPr varScale="1">
        <p:scale>
          <a:sx n="61" d="100"/>
          <a:sy n="61" d="100"/>
        </p:scale>
        <p:origin x="1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CEB7F-CC5D-4486-8E9A-538E80B807F1}" type="datetimeFigureOut">
              <a:rPr lang="en-GB" smtClean="0"/>
              <a:t>31/12/2014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7948A-6F68-4394-999B-7652E04DE4CB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4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9791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930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6622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74058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927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3932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7569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22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106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928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57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3168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389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71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689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265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91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17FE8F3-F964-48AC-812A-D41BA4DE6619}" type="datetimeFigureOut">
              <a:rPr lang="fr-FR" smtClean="0"/>
              <a:t>31/12/2014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6DA180A-6976-49EE-98FE-1D8F582098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23268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  <p:sldLayoutId id="2147483880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638717" y="3127795"/>
            <a:ext cx="8689976" cy="2486526"/>
          </a:xfrm>
        </p:spPr>
        <p:txBody>
          <a:bodyPr>
            <a:normAutofit fontScale="90000"/>
          </a:bodyPr>
          <a:lstStyle/>
          <a:p>
            <a:r>
              <a:rPr lang="en-GB" sz="4000" b="1" dirty="0" smtClean="0">
                <a:solidFill>
                  <a:srgbClr val="FFFFCC"/>
                </a:solidFill>
                <a:effectLst/>
              </a:rPr>
              <a:t>LOAC (</a:t>
            </a:r>
            <a:r>
              <a:rPr lang="en-GB" sz="4000" b="1" cap="none" dirty="0" smtClean="0">
                <a:solidFill>
                  <a:srgbClr val="FFFFCC"/>
                </a:solidFill>
                <a:effectLst/>
              </a:rPr>
              <a:t>Light Optical Aerosol Counter</a:t>
            </a:r>
            <a:r>
              <a:rPr lang="en-GB" sz="4000" b="1" dirty="0" smtClean="0">
                <a:solidFill>
                  <a:srgbClr val="FFFFCC"/>
                </a:solidFill>
                <a:effectLst/>
              </a:rPr>
              <a:t>)</a:t>
            </a:r>
            <a:br>
              <a:rPr lang="en-GB" sz="4000" b="1" dirty="0" smtClean="0">
                <a:solidFill>
                  <a:srgbClr val="FFFFCC"/>
                </a:solidFill>
                <a:effectLst/>
              </a:rPr>
            </a:br>
            <a:r>
              <a:rPr lang="en-GB" sz="2200" b="1" dirty="0" smtClean="0">
                <a:solidFill>
                  <a:srgbClr val="FFFFCC"/>
                </a:solidFill>
                <a:effectLst/>
              </a:rPr>
              <a:t/>
            </a:r>
            <a:br>
              <a:rPr lang="en-GB" sz="2200" b="1" dirty="0" smtClean="0">
                <a:solidFill>
                  <a:srgbClr val="FFFFCC"/>
                </a:solidFill>
                <a:effectLst/>
              </a:rPr>
            </a:br>
            <a:r>
              <a:rPr lang="fr-FR" dirty="0">
                <a:solidFill>
                  <a:srgbClr val="FFFFCC"/>
                </a:solidFill>
                <a:effectLst/>
              </a:rPr>
              <a:t> </a:t>
            </a:r>
            <a:br>
              <a:rPr lang="fr-FR" dirty="0">
                <a:solidFill>
                  <a:srgbClr val="FFFFCC"/>
                </a:solidFill>
                <a:effectLst/>
              </a:rPr>
            </a:br>
            <a:r>
              <a:rPr lang="fr-FR" dirty="0">
                <a:solidFill>
                  <a:srgbClr val="FFFFCC"/>
                </a:solidFill>
                <a:effectLst/>
              </a:rPr>
              <a:t/>
            </a:r>
            <a:br>
              <a:rPr lang="fr-FR" dirty="0">
                <a:solidFill>
                  <a:srgbClr val="FFFFCC"/>
                </a:solidFill>
                <a:effectLst/>
              </a:rPr>
            </a:br>
            <a:r>
              <a:rPr lang="fr-FR" dirty="0">
                <a:solidFill>
                  <a:srgbClr val="FFFFCC"/>
                </a:solidFill>
                <a:effectLst/>
              </a:rPr>
              <a:t> </a:t>
            </a:r>
            <a:br>
              <a:rPr lang="fr-FR" dirty="0">
                <a:solidFill>
                  <a:srgbClr val="FFFFCC"/>
                </a:solidFill>
                <a:effectLst/>
              </a:rPr>
            </a:br>
            <a:endParaRPr lang="fr-FR" dirty="0">
              <a:solidFill>
                <a:srgbClr val="FFFFCC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638717" y="3895881"/>
            <a:ext cx="8689976" cy="1371599"/>
          </a:xfrm>
        </p:spPr>
        <p:txBody>
          <a:bodyPr>
            <a:normAutofit/>
          </a:bodyPr>
          <a:lstStyle/>
          <a:p>
            <a:r>
              <a:rPr lang="fr-FR" sz="2800" b="1" cap="none" dirty="0">
                <a:solidFill>
                  <a:srgbClr val="FFC000"/>
                </a:solidFill>
                <a:effectLst/>
              </a:rPr>
              <a:t>Jean-Baptiste </a:t>
            </a:r>
            <a:r>
              <a:rPr lang="fr-FR" sz="2800" b="1" cap="none" dirty="0" smtClean="0">
                <a:solidFill>
                  <a:srgbClr val="FFC000"/>
                </a:solidFill>
                <a:effectLst/>
              </a:rPr>
              <a:t>RENARD (LPC2E-CNRS, Orléans, France)</a:t>
            </a:r>
          </a:p>
        </p:txBody>
      </p:sp>
    </p:spTree>
    <p:extLst>
      <p:ext uri="{BB962C8B-B14F-4D97-AF65-F5344CB8AC3E}">
        <p14:creationId xmlns:p14="http://schemas.microsoft.com/office/powerpoint/2010/main" val="1235618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3186648" y="751466"/>
            <a:ext cx="1087157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Sea salt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243021" y="751465"/>
            <a:ext cx="1782860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Inside a cloud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14" name="Image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9001" b="2041"/>
          <a:stretch/>
        </p:blipFill>
        <p:spPr bwMode="auto">
          <a:xfrm>
            <a:off x="1626145" y="1353449"/>
            <a:ext cx="4177741" cy="5177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3768221" y="1421705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Size distribution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4358126" y="4088207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speciation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17" name="Image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9234" b="1808"/>
          <a:stretch/>
        </p:blipFill>
        <p:spPr bwMode="auto">
          <a:xfrm>
            <a:off x="6345214" y="1353449"/>
            <a:ext cx="4177741" cy="51771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8528516" y="1434060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Size distribution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9118421" y="4088207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speciation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87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56088" y="413632"/>
            <a:ext cx="11181974" cy="4912576"/>
          </a:xfrm>
        </p:spPr>
        <p:txBody>
          <a:bodyPr>
            <a:noAutofit/>
          </a:bodyPr>
          <a:lstStyle/>
          <a:p>
            <a:r>
              <a:rPr lang="en-GB" sz="2600" b="1" cap="none" dirty="0" smtClean="0">
                <a:solidFill>
                  <a:srgbClr val="FFFF00"/>
                </a:solidFill>
                <a:effectLst/>
              </a:rPr>
              <a:t>LOAC is used at ground and under all kinds of balloons:</a:t>
            </a:r>
          </a:p>
          <a:p>
            <a:r>
              <a:rPr lang="en-GB" sz="2600" b="1" cap="none" dirty="0" smtClean="0">
                <a:solidFill>
                  <a:srgbClr val="FFC000"/>
                </a:solidFill>
                <a:effectLst/>
              </a:rPr>
              <a:t>tethered, </a:t>
            </a:r>
            <a:r>
              <a:rPr lang="en-GB" sz="2600" b="1" cap="none" dirty="0" err="1" smtClean="0">
                <a:solidFill>
                  <a:srgbClr val="FFC000"/>
                </a:solidFill>
                <a:effectLst/>
              </a:rPr>
              <a:t>meteo</a:t>
            </a:r>
            <a:r>
              <a:rPr lang="en-GB" sz="2600" b="1" cap="none" dirty="0" smtClean="0">
                <a:solidFill>
                  <a:srgbClr val="FFC000"/>
                </a:solidFill>
                <a:effectLst/>
              </a:rPr>
              <a:t>, low troposphere, stratosphere</a:t>
            </a:r>
          </a:p>
          <a:p>
            <a:pPr algn="l"/>
            <a:endParaRPr lang="en-GB" sz="2600" b="1" cap="none" dirty="0" smtClean="0">
              <a:solidFill>
                <a:srgbClr val="FFC000"/>
              </a:solidFill>
              <a:effectLst/>
            </a:endParaRPr>
          </a:p>
          <a:p>
            <a:pPr algn="l"/>
            <a:endParaRPr lang="en-GB" sz="2400" b="1" cap="none" dirty="0">
              <a:solidFill>
                <a:schemeClr val="tx1"/>
              </a:solidFill>
              <a:effectLst/>
            </a:endParaRPr>
          </a:p>
          <a:p>
            <a:pPr algn="l"/>
            <a:endParaRPr lang="en-GB" sz="2400" b="1" cap="none" dirty="0" smtClean="0">
              <a:solidFill>
                <a:schemeClr val="tx1"/>
              </a:solidFill>
              <a:effectLst/>
            </a:endParaRPr>
          </a:p>
          <a:p>
            <a:pPr algn="l"/>
            <a:endParaRPr lang="en-GB" sz="2400" b="1" cap="none" dirty="0" smtClean="0">
              <a:solidFill>
                <a:schemeClr val="tx1"/>
              </a:solidFill>
              <a:effectLst/>
            </a:endParaRPr>
          </a:p>
          <a:p>
            <a:pPr algn="l"/>
            <a:endParaRPr lang="en-GB" sz="2400" b="1" cap="none" dirty="0">
              <a:solidFill>
                <a:schemeClr val="tx1"/>
              </a:solidFill>
              <a:effectLst/>
            </a:endParaRPr>
          </a:p>
          <a:p>
            <a:pPr algn="l"/>
            <a:endParaRPr lang="en-GB" sz="800" b="1" cap="none" dirty="0">
              <a:solidFill>
                <a:schemeClr val="tx1"/>
              </a:solidFill>
              <a:effectLst/>
            </a:endParaRPr>
          </a:p>
          <a:p>
            <a:pPr algn="l"/>
            <a:r>
              <a:rPr lang="en-GB" sz="2400" b="1" cap="none" dirty="0" smtClean="0">
                <a:solidFill>
                  <a:schemeClr val="tx1"/>
                </a:solidFill>
                <a:effectLst/>
              </a:rPr>
              <a:t>“Modular” instrument : LOAC can work with different  kinds of pump (between 1.3 and 2.7 l/</a:t>
            </a:r>
            <a:r>
              <a:rPr lang="en-GB" sz="2400" b="1" cap="none" dirty="0" err="1" smtClean="0">
                <a:solidFill>
                  <a:schemeClr val="tx1"/>
                </a:solidFill>
                <a:effectLst/>
              </a:rPr>
              <a:t>mn</a:t>
            </a:r>
            <a:r>
              <a:rPr lang="en-GB" sz="2400" b="1" cap="none" dirty="0" smtClean="0">
                <a:solidFill>
                  <a:schemeClr val="tx1"/>
                </a:solidFill>
                <a:effectLst/>
              </a:rPr>
              <a:t>) and with different kinds of inlets depending on the sampling conditions</a:t>
            </a:r>
            <a:endParaRPr lang="en-GB" sz="2400" b="1" cap="none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Picture 2" descr="http://www.cnes.fr/automne_modules_files/standard/public/p10915_156e4ae8942329869b4e3d43e0f5693cBPCL_jupet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9" t="3532" r="5264" b="6384"/>
          <a:stretch>
            <a:fillRect/>
          </a:stretch>
        </p:blipFill>
        <p:spPr bwMode="auto">
          <a:xfrm>
            <a:off x="7178574" y="2172486"/>
            <a:ext cx="2416670" cy="2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7" descr="p10848_86abef29b2499b8c72af70b5980d425eBPCL_et_BL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8" t="12454" r="5540" b="8501"/>
          <a:stretch>
            <a:fillRect/>
          </a:stretch>
        </p:blipFill>
        <p:spPr bwMode="auto">
          <a:xfrm>
            <a:off x="5214674" y="2172485"/>
            <a:ext cx="1864803" cy="2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69" t="4310" r="32300" b="1556"/>
          <a:stretch/>
        </p:blipFill>
        <p:spPr bwMode="auto">
          <a:xfrm>
            <a:off x="-12421" y="2172485"/>
            <a:ext cx="2656984" cy="2335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://www.cnes.fr/automne_modules_files/standard/public/p9188_b042f136a4413e82b84acaa52c6365ecBSO_Kiruna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84" t="-1869" r="-11633" b="8086"/>
          <a:stretch/>
        </p:blipFill>
        <p:spPr bwMode="auto">
          <a:xfrm>
            <a:off x="9694341" y="2108314"/>
            <a:ext cx="2583016" cy="239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0" t="21291" r="23063" b="42514"/>
          <a:stretch/>
        </p:blipFill>
        <p:spPr bwMode="auto">
          <a:xfrm>
            <a:off x="2772235" y="2172485"/>
            <a:ext cx="2314115" cy="236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Connecteur droit avec flèche 8"/>
          <p:cNvCxnSpPr/>
          <p:nvPr/>
        </p:nvCxnSpPr>
        <p:spPr>
          <a:xfrm flipH="1">
            <a:off x="1799360" y="1533633"/>
            <a:ext cx="1752181" cy="638852"/>
          </a:xfrm>
          <a:prstGeom prst="straightConnector1">
            <a:avLst/>
          </a:prstGeom>
          <a:ln w="762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3548320" y="1533633"/>
            <a:ext cx="231069" cy="638852"/>
          </a:xfrm>
          <a:prstGeom prst="straightConnector1">
            <a:avLst/>
          </a:prstGeom>
          <a:ln w="762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endCxn id="5" idx="0"/>
          </p:cNvCxnSpPr>
          <p:nvPr/>
        </p:nvCxnSpPr>
        <p:spPr>
          <a:xfrm>
            <a:off x="4675379" y="1533633"/>
            <a:ext cx="1471697" cy="638852"/>
          </a:xfrm>
          <a:prstGeom prst="straightConnector1">
            <a:avLst/>
          </a:prstGeom>
          <a:ln w="762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>
            <a:endCxn id="4" idx="0"/>
          </p:cNvCxnSpPr>
          <p:nvPr/>
        </p:nvCxnSpPr>
        <p:spPr>
          <a:xfrm>
            <a:off x="6275400" y="1516977"/>
            <a:ext cx="2111509" cy="655509"/>
          </a:xfrm>
          <a:prstGeom prst="straightConnector1">
            <a:avLst/>
          </a:prstGeom>
          <a:ln w="762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8358518" y="1533633"/>
            <a:ext cx="2588334" cy="622197"/>
          </a:xfrm>
          <a:prstGeom prst="straightConnector1">
            <a:avLst/>
          </a:prstGeom>
          <a:ln w="76200">
            <a:solidFill>
              <a:srgbClr val="FFFF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758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0270" y="601290"/>
            <a:ext cx="7067551" cy="1368183"/>
          </a:xfrm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Permanent measurements at ground in the south sunburn of Paris to study fog events</a:t>
            </a:r>
            <a:endParaRPr lang="en-GB" sz="2800" b="1" cap="none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7" t="3741" r="22149" b="51104"/>
          <a:stretch/>
        </p:blipFill>
        <p:spPr>
          <a:xfrm>
            <a:off x="266700" y="1903074"/>
            <a:ext cx="6884321" cy="4669175"/>
          </a:xfrm>
          <a:prstGeom prst="rect">
            <a:avLst/>
          </a:prstGeom>
        </p:spPr>
      </p:pic>
      <p:sp>
        <p:nvSpPr>
          <p:cNvPr id="5" name="Flèche vers le bas 4"/>
          <p:cNvSpPr/>
          <p:nvPr/>
        </p:nvSpPr>
        <p:spPr>
          <a:xfrm>
            <a:off x="3860558" y="1903074"/>
            <a:ext cx="176463" cy="5119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6" name="Flèche vers le bas 5"/>
          <p:cNvSpPr/>
          <p:nvPr/>
        </p:nvSpPr>
        <p:spPr>
          <a:xfrm>
            <a:off x="5510953" y="1903074"/>
            <a:ext cx="176463" cy="5119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7" name="Flèche vers le bas 6"/>
          <p:cNvSpPr/>
          <p:nvPr/>
        </p:nvSpPr>
        <p:spPr>
          <a:xfrm>
            <a:off x="6047432" y="1905318"/>
            <a:ext cx="176463" cy="5119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sp>
        <p:nvSpPr>
          <p:cNvPr id="8" name="Flèche vers le bas 7"/>
          <p:cNvSpPr/>
          <p:nvPr/>
        </p:nvSpPr>
        <p:spPr>
          <a:xfrm>
            <a:off x="5192767" y="1903074"/>
            <a:ext cx="176463" cy="511958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C00000"/>
              </a:solidFill>
            </a:endParaRPr>
          </a:p>
        </p:txBody>
      </p:sp>
      <p:pic>
        <p:nvPicPr>
          <p:cNvPr id="9" name="Image 8" descr="FigureParisFog2_Page_2.jpg"/>
          <p:cNvPicPr/>
          <p:nvPr/>
        </p:nvPicPr>
        <p:blipFill rotWithShape="1">
          <a:blip r:embed="rId3" cstate="print"/>
          <a:srcRect l="5348" t="2469" b="2482"/>
          <a:stretch/>
        </p:blipFill>
        <p:spPr>
          <a:xfrm>
            <a:off x="7334251" y="266700"/>
            <a:ext cx="4575254" cy="630555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877821" y="363649"/>
            <a:ext cx="2170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 smtClean="0">
                <a:solidFill>
                  <a:schemeClr val="bg1"/>
                </a:solidFill>
              </a:rPr>
              <a:t>Beginning of the fog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877821" y="3599845"/>
            <a:ext cx="1573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i="1" dirty="0">
                <a:solidFill>
                  <a:schemeClr val="bg1"/>
                </a:solidFill>
              </a:rPr>
              <a:t>E</a:t>
            </a:r>
            <a:r>
              <a:rPr lang="en-GB" sz="2000" b="1" i="1" dirty="0" smtClean="0">
                <a:solidFill>
                  <a:schemeClr val="bg1"/>
                </a:solidFill>
              </a:rPr>
              <a:t>nd of the fog</a:t>
            </a:r>
            <a:endParaRPr lang="en-GB" sz="2000" b="1" i="1" dirty="0">
              <a:solidFill>
                <a:schemeClr val="bg1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893627" y="5128483"/>
            <a:ext cx="2610565" cy="8635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endParaRPr lang="en-GB" sz="2000" b="1" i="1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lnSpc>
                <a:spcPts val="2000"/>
              </a:lnSpc>
            </a:pPr>
            <a:r>
              <a:rPr lang="en-GB" sz="2000" b="1" i="1" dirty="0" err="1" smtClean="0">
                <a:solidFill>
                  <a:schemeClr val="bg2">
                    <a:lumMod val="50000"/>
                  </a:schemeClr>
                </a:solidFill>
              </a:rPr>
              <a:t>Welas</a:t>
            </a:r>
            <a:r>
              <a:rPr lang="en-GB" sz="2000" b="1" i="1" dirty="0" smtClean="0">
                <a:solidFill>
                  <a:schemeClr val="bg2">
                    <a:lumMod val="50000"/>
                  </a:schemeClr>
                </a:solidFill>
              </a:rPr>
              <a:t> and </a:t>
            </a:r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GB" sz="2000" b="1" i="1" dirty="0" smtClean="0">
                <a:solidFill>
                  <a:schemeClr val="bg2">
                    <a:lumMod val="50000"/>
                  </a:schemeClr>
                </a:solidFill>
              </a:rPr>
              <a:t>og </a:t>
            </a:r>
            <a:r>
              <a:rPr lang="en-GB" sz="2000" b="1" i="1" dirty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en-GB" sz="2000" b="1" i="1" dirty="0" smtClean="0">
                <a:solidFill>
                  <a:schemeClr val="bg2">
                    <a:lumMod val="50000"/>
                  </a:schemeClr>
                </a:solidFill>
              </a:rPr>
              <a:t>onitor : optical counters</a:t>
            </a:r>
            <a:endParaRPr lang="en-GB" sz="2000" b="1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77821" y="1903076"/>
            <a:ext cx="1085489" cy="8210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125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94673" y="1583725"/>
            <a:ext cx="5988041" cy="342410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cap="none" dirty="0" smtClean="0">
                <a:effectLst/>
              </a:rPr>
              <a:t>Strong pollution event on 11 December 2013 and inversion layer at an altitude of 200 m</a:t>
            </a:r>
            <a:endParaRPr lang="en-GB" sz="2400" b="1" cap="none" dirty="0">
              <a:effectLst/>
            </a:endParaRPr>
          </a:p>
        </p:txBody>
      </p:sp>
      <p:sp>
        <p:nvSpPr>
          <p:cNvPr id="4" name="Espace réservé du texte 2"/>
          <p:cNvSpPr txBox="1">
            <a:spLocks/>
          </p:cNvSpPr>
          <p:nvPr/>
        </p:nvSpPr>
        <p:spPr>
          <a:xfrm>
            <a:off x="1751262" y="206437"/>
            <a:ext cx="9274418" cy="136818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>
                  <a:outerShdw blurRad="47625" dist="12700" dir="2700000" algn="tl" rotWithShape="0">
                    <a:srgbClr val="000000">
                      <a:alpha val="36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Permanent measurements on board the touristic balloon “AOG” in Paris, from ground to an altitude of 250 m</a:t>
            </a:r>
            <a:endParaRPr lang="en-GB" sz="2800" b="1" cap="none" dirty="0">
              <a:solidFill>
                <a:srgbClr val="FFFF00"/>
              </a:solidFill>
              <a:effectLst/>
            </a:endParaRPr>
          </a:p>
        </p:txBody>
      </p:sp>
      <p:pic>
        <p:nvPicPr>
          <p:cNvPr id="5" name="Imag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2" t="8767" b="1457"/>
          <a:stretch/>
        </p:blipFill>
        <p:spPr bwMode="auto">
          <a:xfrm>
            <a:off x="6482715" y="1200150"/>
            <a:ext cx="5436870" cy="54482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347456" y="5812749"/>
            <a:ext cx="27181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i="1" dirty="0" smtClean="0">
                <a:solidFill>
                  <a:srgbClr val="FFC0B9"/>
                </a:solidFill>
              </a:rPr>
              <a:t>Close to the ground, various natures</a:t>
            </a:r>
            <a:endParaRPr lang="en-GB" sz="2300" b="1" i="1" dirty="0">
              <a:solidFill>
                <a:srgbClr val="FFC0B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488693" y="5812749"/>
            <a:ext cx="296465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300" b="1" i="1" dirty="0" smtClean="0">
                <a:solidFill>
                  <a:srgbClr val="FFC0B9"/>
                </a:solidFill>
              </a:rPr>
              <a:t>At 200m, black carbon</a:t>
            </a:r>
            <a:endParaRPr lang="en-GB" sz="2300" b="1" i="1" dirty="0">
              <a:solidFill>
                <a:srgbClr val="FFC0B9"/>
              </a:solidFill>
            </a:endParaRPr>
          </a:p>
        </p:txBody>
      </p:sp>
      <p:pic>
        <p:nvPicPr>
          <p:cNvPr id="10" name="Image 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14" t="8397" b="62967"/>
          <a:stretch/>
        </p:blipFill>
        <p:spPr bwMode="auto">
          <a:xfrm>
            <a:off x="347455" y="3076994"/>
            <a:ext cx="2917431" cy="25355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 1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07" t="69698" r="2737" b="2826"/>
          <a:stretch/>
        </p:blipFill>
        <p:spPr bwMode="auto">
          <a:xfrm>
            <a:off x="3488693" y="3076994"/>
            <a:ext cx="2770216" cy="25355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95071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04174" y="845972"/>
            <a:ext cx="6363326" cy="5845341"/>
          </a:xfrm>
        </p:spPr>
        <p:txBody>
          <a:bodyPr>
            <a:normAutofit lnSpcReduction="10000"/>
          </a:bodyPr>
          <a:lstStyle/>
          <a:p>
            <a:pPr marL="352425" indent="-352425">
              <a:buNone/>
            </a:pPr>
            <a:r>
              <a:rPr lang="en-GB" sz="2600" b="1" cap="none" dirty="0" smtClean="0">
                <a:solidFill>
                  <a:srgbClr val="FFFF00"/>
                </a:solidFill>
                <a:effectLst/>
              </a:rPr>
              <a:t>    Counting measurements can be converted to PM 2.5 and PM10 mass (</a:t>
            </a:r>
            <a:r>
              <a:rPr lang="en-GB" sz="2600" b="1" cap="none" dirty="0" smtClean="0">
                <a:solidFill>
                  <a:srgbClr val="FFFF00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GB" sz="2600" b="1" cap="none" dirty="0" smtClean="0">
                <a:solidFill>
                  <a:srgbClr val="FFFF00"/>
                </a:solidFill>
                <a:effectLst/>
              </a:rPr>
              <a:t>g/m</a:t>
            </a:r>
            <a:r>
              <a:rPr lang="en-GB" sz="2600" b="1" cap="none" baseline="30000" dirty="0" smtClean="0">
                <a:solidFill>
                  <a:srgbClr val="FFFF00"/>
                </a:solidFill>
                <a:effectLst/>
              </a:rPr>
              <a:t>3</a:t>
            </a:r>
            <a:r>
              <a:rPr lang="en-GB" sz="2600" b="1" cap="none" dirty="0" smtClean="0">
                <a:solidFill>
                  <a:srgbClr val="FFFF00"/>
                </a:solidFill>
                <a:effectLst/>
              </a:rPr>
              <a:t>)</a:t>
            </a:r>
          </a:p>
          <a:p>
            <a:pPr marL="0" indent="0">
              <a:buNone/>
            </a:pPr>
            <a:endParaRPr lang="en-GB" sz="1500" b="1" cap="none" dirty="0" smtClean="0">
              <a:solidFill>
                <a:srgbClr val="FFFF00"/>
              </a:solidFill>
              <a:effectLst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cap="none" dirty="0" smtClean="0">
                <a:effectLst/>
              </a:rPr>
              <a:t>Mean densities used from speciation results: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cap="none" dirty="0">
                <a:effectLst/>
              </a:rPr>
              <a:t> </a:t>
            </a:r>
            <a:r>
              <a:rPr lang="en-GB" sz="2400" b="1" cap="none" dirty="0" smtClean="0">
                <a:effectLst/>
              </a:rPr>
              <a:t>   1.4 g/cm</a:t>
            </a:r>
            <a:r>
              <a:rPr lang="en-GB" sz="2400" b="1" cap="none" baseline="30000" dirty="0">
                <a:effectLst/>
              </a:rPr>
              <a:t>3</a:t>
            </a:r>
            <a:r>
              <a:rPr lang="en-GB" sz="2400" b="1" cap="none" dirty="0" smtClean="0">
                <a:effectLst/>
              </a:rPr>
              <a:t> for carbon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cap="none" dirty="0" smtClean="0">
                <a:effectLst/>
              </a:rPr>
              <a:t>    2.2 g/cm</a:t>
            </a:r>
            <a:r>
              <a:rPr lang="en-GB" sz="2400" b="1" cap="none" baseline="30000" dirty="0">
                <a:effectLst/>
              </a:rPr>
              <a:t>3</a:t>
            </a:r>
            <a:r>
              <a:rPr lang="en-GB" sz="2400" b="1" cap="none" dirty="0" smtClean="0">
                <a:effectLst/>
              </a:rPr>
              <a:t> for minerals and salts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cap="none" dirty="0" smtClean="0">
                <a:effectLst/>
              </a:rPr>
              <a:t>    0 g/cm</a:t>
            </a:r>
            <a:r>
              <a:rPr lang="en-GB" sz="2400" b="1" cap="none" baseline="30000" dirty="0">
                <a:effectLst/>
              </a:rPr>
              <a:t>3</a:t>
            </a:r>
            <a:r>
              <a:rPr lang="en-GB" sz="2400" b="1" cap="none" dirty="0" smtClean="0">
                <a:effectLst/>
              </a:rPr>
              <a:t> for droplets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400" b="1" cap="none" dirty="0" smtClean="0">
                <a:effectLst/>
              </a:rPr>
              <a:t>(small changes in case of humidity &gt; 65%)</a:t>
            </a:r>
          </a:p>
          <a:p>
            <a:pPr marL="0" indent="0">
              <a:buNone/>
            </a:pPr>
            <a:endParaRPr lang="en-GB" sz="2600" b="1" cap="none" dirty="0">
              <a:effectLst/>
            </a:endParaRPr>
          </a:p>
          <a:p>
            <a:pPr marL="0" indent="0" algn="r">
              <a:buNone/>
            </a:pPr>
            <a:r>
              <a:rPr lang="en-GB" sz="2400" b="1" i="1" cap="none" dirty="0" smtClean="0">
                <a:solidFill>
                  <a:srgbClr val="FF3300"/>
                </a:solidFill>
                <a:effectLst/>
              </a:rPr>
              <a:t>Comparison with microbalance measurements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b="1" i="1" cap="none" dirty="0" smtClean="0">
                <a:solidFill>
                  <a:srgbClr val="FF3300"/>
                </a:solidFill>
                <a:effectLst/>
              </a:rPr>
              <a:t>from </a:t>
            </a:r>
            <a:r>
              <a:rPr lang="en-GB" sz="2400" b="1" i="1" cap="none" dirty="0" err="1" smtClean="0">
                <a:solidFill>
                  <a:srgbClr val="FF3300"/>
                </a:solidFill>
                <a:effectLst/>
              </a:rPr>
              <a:t>AirParif</a:t>
            </a:r>
            <a:r>
              <a:rPr lang="en-GB" sz="2400" b="1" i="1" cap="none" dirty="0" smtClean="0">
                <a:solidFill>
                  <a:srgbClr val="FF3300"/>
                </a:solidFill>
                <a:effectLst/>
              </a:rPr>
              <a:t> ambient air network</a:t>
            </a:r>
          </a:p>
          <a:p>
            <a:pPr marL="0" indent="0" algn="r">
              <a:buNone/>
            </a:pPr>
            <a:r>
              <a:rPr lang="en-GB" sz="2600" b="1" cap="none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Very good agreement</a:t>
            </a:r>
            <a:endParaRPr lang="en-GB" sz="2600" b="1" cap="none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1" t="9001" b="1573"/>
          <a:stretch/>
        </p:blipFill>
        <p:spPr bwMode="auto">
          <a:xfrm>
            <a:off x="6667500" y="190500"/>
            <a:ext cx="5295900" cy="65008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0368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61424" y="462092"/>
            <a:ext cx="10437018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cap="none" dirty="0" smtClean="0">
                <a:solidFill>
                  <a:srgbClr val="FFFF00"/>
                </a:solidFill>
                <a:effectLst/>
              </a:rPr>
              <a:t>LOAC has performed 19 flight under BPCL (long duration tropospheric balloons) and </a:t>
            </a:r>
            <a:r>
              <a:rPr lang="en-GB" sz="2600" b="1" cap="none" dirty="0">
                <a:solidFill>
                  <a:srgbClr val="FFFF00"/>
                </a:solidFill>
                <a:effectLst/>
              </a:rPr>
              <a:t>BLD (</a:t>
            </a:r>
            <a:r>
              <a:rPr lang="en-GB" sz="2600" b="1" cap="none" dirty="0" err="1">
                <a:solidFill>
                  <a:srgbClr val="FFFF00"/>
                </a:solidFill>
                <a:effectLst/>
              </a:rPr>
              <a:t>Meteo</a:t>
            </a:r>
            <a:r>
              <a:rPr lang="en-GB" sz="2600" b="1" cap="none" dirty="0">
                <a:solidFill>
                  <a:srgbClr val="FFFF00"/>
                </a:solidFill>
                <a:effectLst/>
              </a:rPr>
              <a:t> balloon) </a:t>
            </a:r>
            <a:r>
              <a:rPr lang="en-GB" sz="2600" b="1" cap="none" dirty="0" smtClean="0">
                <a:solidFill>
                  <a:srgbClr val="FFFF00"/>
                </a:solidFill>
                <a:effectLst/>
              </a:rPr>
              <a:t>during the </a:t>
            </a:r>
            <a:r>
              <a:rPr lang="en-GB" sz="2600" b="1" cap="none" dirty="0" err="1" smtClean="0">
                <a:solidFill>
                  <a:srgbClr val="FFFF00"/>
                </a:solidFill>
                <a:effectLst/>
              </a:rPr>
              <a:t>Charmex</a:t>
            </a:r>
            <a:r>
              <a:rPr lang="en-GB" sz="2600" b="1" cap="none" dirty="0" smtClean="0">
                <a:solidFill>
                  <a:srgbClr val="FFFF00"/>
                </a:solidFill>
                <a:effectLst/>
              </a:rPr>
              <a:t> campaign, </a:t>
            </a: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summer 2013, above the Mediterranean Sea</a:t>
            </a:r>
            <a:endParaRPr lang="en-GB" sz="2600" b="1" cap="none" dirty="0">
              <a:solidFill>
                <a:srgbClr val="FFFFCC"/>
              </a:solidFill>
              <a:effectLst/>
            </a:endParaRPr>
          </a:p>
        </p:txBody>
      </p:sp>
      <p:pic>
        <p:nvPicPr>
          <p:cNvPr id="5" name="Image 4" descr="B75-G09-Map_large.jpg"/>
          <p:cNvPicPr/>
          <p:nvPr/>
        </p:nvPicPr>
        <p:blipFill>
          <a:blip r:embed="rId2" cstate="print"/>
          <a:srcRect l="21983" t="22248" r="17190" b="16861"/>
          <a:stretch>
            <a:fillRect/>
          </a:stretch>
        </p:blipFill>
        <p:spPr>
          <a:xfrm>
            <a:off x="5905500" y="2174145"/>
            <a:ext cx="6000750" cy="4226656"/>
          </a:xfrm>
          <a:prstGeom prst="rect">
            <a:avLst/>
          </a:prstGeom>
        </p:spPr>
      </p:pic>
      <p:pic>
        <p:nvPicPr>
          <p:cNvPr id="1026" name="Picture 2" descr="http://lce.univ-amu.fr/images/logo_charme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2174145"/>
            <a:ext cx="3605707" cy="215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71531" y="5595804"/>
            <a:ext cx="40339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b="1" i="1" dirty="0" smtClean="0">
                <a:solidFill>
                  <a:srgbClr val="FF3300"/>
                </a:solidFill>
              </a:rPr>
              <a:t>BPCL trajectory on 17 June 2013, altitude of 2000 m</a:t>
            </a:r>
            <a:endParaRPr lang="en-GB" sz="2400" b="1" i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19100" y="588364"/>
            <a:ext cx="10668000" cy="566003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sz="2800" b="1" cap="none" dirty="0" smtClean="0">
                <a:solidFill>
                  <a:srgbClr val="FFC000"/>
                </a:solidFill>
                <a:effectLst/>
              </a:rPr>
              <a:t>Flight inside a Saharan sand plume</a:t>
            </a:r>
          </a:p>
          <a:p>
            <a:pPr marL="0" indent="0">
              <a:buNone/>
            </a:pPr>
            <a:endParaRPr lang="en-GB" sz="2600" b="1" cap="none" dirty="0">
              <a:effectLst/>
            </a:endParaRPr>
          </a:p>
          <a:p>
            <a:pPr marL="0" indent="0">
              <a:buNone/>
            </a:pP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Detection of large particles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Particles transported during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several days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No sedimentation</a:t>
            </a:r>
          </a:p>
          <a:p>
            <a:pPr marL="0" indent="0">
              <a:spcBef>
                <a:spcPts val="1500"/>
              </a:spcBef>
              <a:buNone/>
            </a:pPr>
            <a:endParaRPr lang="en-GB" sz="2600" b="1" cap="none" dirty="0">
              <a:solidFill>
                <a:srgbClr val="FFFFCC"/>
              </a:solidFill>
              <a:effectLst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6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Indirect detection of strong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b="1" cap="none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e</a:t>
            </a:r>
            <a:r>
              <a:rPr lang="en-GB" sz="26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lectro-magnetic field inside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the plume</a:t>
            </a:r>
            <a:endParaRPr lang="en-GB" sz="2600" b="1" cap="none" dirty="0"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0" t="8884" r="2778" b="47514"/>
          <a:stretch/>
        </p:blipFill>
        <p:spPr bwMode="auto">
          <a:xfrm>
            <a:off x="4933950" y="1433642"/>
            <a:ext cx="6972300" cy="51576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365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528893" y="194372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Vertical profiles of aerosol content with BLD (</a:t>
            </a:r>
            <a:r>
              <a:rPr lang="en-GB" sz="2800" b="1" cap="none" dirty="0" err="1" smtClean="0">
                <a:solidFill>
                  <a:srgbClr val="FFFF00"/>
                </a:solidFill>
                <a:effectLst/>
              </a:rPr>
              <a:t>meteo</a:t>
            </a: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) balloons</a:t>
            </a:r>
            <a:endParaRPr lang="en-GB" sz="2800" b="1" cap="none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9234" b="2300"/>
          <a:stretch/>
        </p:blipFill>
        <p:spPr bwMode="auto">
          <a:xfrm>
            <a:off x="1348512" y="823911"/>
            <a:ext cx="4693548" cy="566992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lipse 4"/>
          <p:cNvSpPr/>
          <p:nvPr/>
        </p:nvSpPr>
        <p:spPr>
          <a:xfrm>
            <a:off x="2880696" y="1656764"/>
            <a:ext cx="2006217" cy="2826271"/>
          </a:xfrm>
          <a:prstGeom prst="ellipse">
            <a:avLst/>
          </a:prstGeom>
          <a:noFill/>
          <a:ln w="635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9" name="ZoneTexte 10"/>
          <p:cNvSpPr txBox="1"/>
          <p:nvPr/>
        </p:nvSpPr>
        <p:spPr>
          <a:xfrm>
            <a:off x="4098960" y="1402098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>
              <a:spcAft>
                <a:spcPts val="600"/>
              </a:spcAft>
            </a:pPr>
            <a:r>
              <a:rPr lang="en-GB" b="1" i="1" dirty="0" smtClean="0">
                <a:solidFill>
                  <a:schemeClr val="accent4">
                    <a:lumMod val="75000"/>
                  </a:schemeClr>
                </a:solidFill>
              </a:rPr>
              <a:t>Liquid particles</a:t>
            </a:r>
            <a:endParaRPr lang="en-GB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0" name="ZoneTexte 11"/>
          <p:cNvSpPr txBox="1"/>
          <p:nvPr/>
        </p:nvSpPr>
        <p:spPr>
          <a:xfrm>
            <a:off x="1725548" y="4825934"/>
            <a:ext cx="1500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r"/>
            <a:r>
              <a:rPr lang="fr-FR" b="1" i="1" dirty="0" smtClean="0">
                <a:solidFill>
                  <a:srgbClr val="F5750B"/>
                </a:solidFill>
              </a:rPr>
              <a:t>Sand plume</a:t>
            </a:r>
            <a:endParaRPr lang="fr-FR" b="1" i="1" dirty="0">
              <a:solidFill>
                <a:srgbClr val="F5750B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817653" y="971211"/>
            <a:ext cx="30692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3300"/>
                </a:solidFill>
              </a:rPr>
              <a:t>17 June 2013, Minorca</a:t>
            </a:r>
            <a:endParaRPr lang="en-GB" sz="2200" b="1" i="1" dirty="0">
              <a:solidFill>
                <a:srgbClr val="FF3300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8524" r="4008" b="1755"/>
          <a:stretch/>
        </p:blipFill>
        <p:spPr>
          <a:xfrm>
            <a:off x="6296835" y="823910"/>
            <a:ext cx="4678388" cy="5669924"/>
          </a:xfrm>
          <a:prstGeom prst="rect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6865175" y="971209"/>
            <a:ext cx="32433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i="1" dirty="0" smtClean="0">
                <a:solidFill>
                  <a:srgbClr val="FF3300"/>
                </a:solidFill>
              </a:rPr>
              <a:t>23 June 2014, </a:t>
            </a:r>
            <a:r>
              <a:rPr lang="en-GB" sz="2200" b="1" i="1" dirty="0" err="1" smtClean="0">
                <a:solidFill>
                  <a:srgbClr val="FF3300"/>
                </a:solidFill>
              </a:rPr>
              <a:t>Ury</a:t>
            </a:r>
            <a:r>
              <a:rPr lang="en-GB" sz="2200" b="1" i="1" dirty="0" smtClean="0">
                <a:solidFill>
                  <a:srgbClr val="FF3300"/>
                </a:solidFill>
              </a:rPr>
              <a:t> (France)</a:t>
            </a:r>
            <a:endParaRPr lang="en-GB" sz="2200" b="1" i="1" dirty="0">
              <a:solidFill>
                <a:srgbClr val="FF33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2346542" y="5153116"/>
            <a:ext cx="3422204" cy="1008112"/>
          </a:xfrm>
          <a:prstGeom prst="ellipse">
            <a:avLst/>
          </a:prstGeom>
          <a:noFill/>
          <a:ln w="635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7014333" y="2352916"/>
            <a:ext cx="3243391" cy="1895101"/>
          </a:xfrm>
          <a:prstGeom prst="ellipse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ZoneTexte 11"/>
          <p:cNvSpPr txBox="1"/>
          <p:nvPr/>
        </p:nvSpPr>
        <p:spPr>
          <a:xfrm>
            <a:off x="9868879" y="5068442"/>
            <a:ext cx="916933" cy="373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fr-FR" b="1" i="1" dirty="0" smtClean="0">
                <a:solidFill>
                  <a:srgbClr val="002060"/>
                </a:solidFill>
              </a:rPr>
              <a:t>Cirrus</a:t>
            </a:r>
            <a:endParaRPr lang="fr-FR" b="1" i="1" dirty="0">
              <a:solidFill>
                <a:srgbClr val="00206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7014332" y="4407856"/>
            <a:ext cx="3243391" cy="831508"/>
          </a:xfrm>
          <a:prstGeom prst="ellipse">
            <a:avLst/>
          </a:prstGeom>
          <a:noFill/>
          <a:ln w="635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ZoneTexte 11"/>
          <p:cNvSpPr txBox="1"/>
          <p:nvPr/>
        </p:nvSpPr>
        <p:spPr>
          <a:xfrm>
            <a:off x="8958878" y="1750777"/>
            <a:ext cx="196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r>
              <a:rPr lang="en-US" b="1" i="1" dirty="0" smtClean="0">
                <a:solidFill>
                  <a:srgbClr val="C00000"/>
                </a:solidFill>
              </a:rPr>
              <a:t>Liquid droplets + soot</a:t>
            </a:r>
            <a:endParaRPr lang="en-US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0794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164432" y="594696"/>
            <a:ext cx="10363826" cy="34241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Fly on-board Unmanned Airborne Vehicles (Fly-N-Sense Society)</a:t>
            </a:r>
          </a:p>
          <a:p>
            <a:pPr marL="0" indent="0">
              <a:buNone/>
            </a:pP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Environmental studies, analysis of local sources</a:t>
            </a:r>
            <a:endParaRPr lang="en-GB" sz="2600" b="1" cap="none" dirty="0">
              <a:solidFill>
                <a:srgbClr val="FFFFCC"/>
              </a:solid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64432" y="1976092"/>
            <a:ext cx="3196038" cy="16944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4" t="8582" r="4217" b="4380"/>
          <a:stretch/>
        </p:blipFill>
        <p:spPr>
          <a:xfrm>
            <a:off x="550398" y="3833077"/>
            <a:ext cx="4316487" cy="2756749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6" name="Imag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9117" b="47397"/>
          <a:stretch/>
        </p:blipFill>
        <p:spPr bwMode="auto">
          <a:xfrm>
            <a:off x="5142069" y="2485370"/>
            <a:ext cx="6480720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6616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3149" y="285750"/>
            <a:ext cx="10364451" cy="843094"/>
          </a:xfrm>
        </p:spPr>
        <p:txBody>
          <a:bodyPr/>
          <a:lstStyle/>
          <a:p>
            <a:r>
              <a:rPr lang="en-GB" b="1" dirty="0" smtClean="0">
                <a:solidFill>
                  <a:srgbClr val="FFFF00"/>
                </a:solidFill>
                <a:effectLst/>
              </a:rPr>
              <a:t>CONCLUSIONS</a:t>
            </a:r>
            <a:endParaRPr lang="en-GB" b="1" dirty="0">
              <a:solidFill>
                <a:srgbClr val="FFFF00"/>
              </a:solidFill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83532" y="1393539"/>
            <a:ext cx="11239500" cy="5081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cap="none" dirty="0" smtClean="0">
                <a:solidFill>
                  <a:srgbClr val="FFFFCC"/>
                </a:solidFill>
                <a:effectLst/>
              </a:rPr>
              <a:t>LOAC can provide size distribution and main nature of the aerosols</a:t>
            </a:r>
          </a:p>
          <a:p>
            <a:pPr marL="0" indent="0">
              <a:buNone/>
            </a:pPr>
            <a:r>
              <a:rPr lang="en-GB" sz="28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Light instrument for ground and airborne measurements</a:t>
            </a:r>
          </a:p>
          <a:p>
            <a:pPr marL="0" indent="0">
              <a:buNone/>
            </a:pPr>
            <a:r>
              <a:rPr lang="en-GB" sz="28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Now a commercial instrument</a:t>
            </a:r>
          </a:p>
          <a:p>
            <a:pPr marL="0" indent="0">
              <a:buNone/>
            </a:pPr>
            <a:endParaRPr lang="en-GB" sz="1800" b="1" cap="none" dirty="0">
              <a:effectLst/>
            </a:endParaRPr>
          </a:p>
          <a:p>
            <a:pPr marL="0" indent="0">
              <a:buNone/>
            </a:pPr>
            <a:r>
              <a:rPr lang="en-GB" sz="3000" b="1" cap="none" dirty="0" smtClean="0">
                <a:solidFill>
                  <a:srgbClr val="FFC000"/>
                </a:solidFill>
                <a:effectLst/>
              </a:rPr>
              <a:t>Actual scientific campaigns:</a:t>
            </a:r>
          </a:p>
          <a:p>
            <a:pPr marL="0" indent="0">
              <a:buNone/>
            </a:pPr>
            <a:r>
              <a:rPr lang="en-GB" sz="2800" b="1" cap="none" dirty="0" smtClean="0">
                <a:solidFill>
                  <a:srgbClr val="FFFFCC"/>
                </a:solidFill>
                <a:effectLst/>
              </a:rPr>
              <a:t>Pollution studies </a:t>
            </a:r>
            <a:r>
              <a:rPr lang="en-GB" sz="2800" b="1" cap="none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in the Paris region (ground, tethered balloon)</a:t>
            </a:r>
          </a:p>
          <a:p>
            <a:pPr marL="0" indent="0">
              <a:buNone/>
            </a:pPr>
            <a:r>
              <a:rPr lang="en-GB" sz="2800" b="1" cap="none" dirty="0" smtClean="0">
                <a:solidFill>
                  <a:srgbClr val="FFFFCC"/>
                </a:solidFill>
                <a:effectLst/>
              </a:rPr>
              <a:t>VOLTAIRE</a:t>
            </a:r>
            <a:r>
              <a:rPr lang="en-GB" sz="2800" b="1" cap="none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, long-term monitoring of the stratosphere (~25 flights per year at different latitudes)</a:t>
            </a:r>
          </a:p>
          <a:p>
            <a:pPr marL="0" indent="0">
              <a:buNone/>
            </a:pPr>
            <a:endParaRPr lang="en-GB" sz="2800" b="1" cap="none" dirty="0">
              <a:effectLst/>
            </a:endParaRPr>
          </a:p>
        </p:txBody>
      </p:sp>
      <p:pic>
        <p:nvPicPr>
          <p:cNvPr id="4" name="Image 5" descr="logo_loac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3511"/>
          <a:stretch>
            <a:fillRect/>
          </a:stretch>
        </p:blipFill>
        <p:spPr bwMode="auto">
          <a:xfrm>
            <a:off x="7677494" y="2771682"/>
            <a:ext cx="3225122" cy="153496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8985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442505" y="840755"/>
            <a:ext cx="8172106" cy="5110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cap="none" dirty="0" smtClean="0">
                <a:solidFill>
                  <a:srgbClr val="FFFFCC"/>
                </a:solidFill>
                <a:effectLst/>
              </a:rPr>
              <a:t>                                                 </a:t>
            </a: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Light Optical Aerosols Counter</a:t>
            </a:r>
          </a:p>
          <a:p>
            <a:pPr marL="0" indent="0">
              <a:buNone/>
            </a:pPr>
            <a:endParaRPr lang="en-GB" b="1" cap="none" dirty="0" smtClean="0">
              <a:solidFill>
                <a:srgbClr val="FFFFCC"/>
              </a:solidFill>
              <a:effectLst/>
            </a:endParaRPr>
          </a:p>
          <a:p>
            <a:pPr marL="0" indent="0">
              <a:buNone/>
            </a:pPr>
            <a:endParaRPr lang="en-GB" b="1" cap="none" dirty="0">
              <a:solidFill>
                <a:srgbClr val="FFFFCC"/>
              </a:solidFill>
              <a:effectLst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Project </a:t>
            </a:r>
            <a:r>
              <a:rPr lang="en-GB" sz="2400" b="1" cap="none" dirty="0">
                <a:solidFill>
                  <a:srgbClr val="FFFFCC"/>
                </a:solidFill>
                <a:effectLst/>
              </a:rPr>
              <a:t>funded by the </a:t>
            </a: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“</a:t>
            </a:r>
            <a:r>
              <a:rPr lang="en-GB" sz="2400" b="1" cap="none" dirty="0" err="1" smtClean="0">
                <a:solidFill>
                  <a:srgbClr val="FFFFCC"/>
                </a:solidFill>
                <a:effectLst/>
              </a:rPr>
              <a:t>Agence</a:t>
            </a: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 </a:t>
            </a:r>
            <a:r>
              <a:rPr lang="en-GB" sz="2400" b="1" cap="none" dirty="0" err="1" smtClean="0">
                <a:solidFill>
                  <a:srgbClr val="FFFFCC"/>
                </a:solidFill>
                <a:effectLst/>
              </a:rPr>
              <a:t>Nationale</a:t>
            </a: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 </a:t>
            </a:r>
            <a:r>
              <a:rPr lang="en-GB" sz="2400" b="1" cap="none" dirty="0">
                <a:solidFill>
                  <a:srgbClr val="FFFFCC"/>
                </a:solidFill>
                <a:effectLst/>
              </a:rPr>
              <a:t>de la </a:t>
            </a:r>
            <a:r>
              <a:rPr lang="en-GB" sz="2400" b="1" cap="none" dirty="0" err="1" smtClean="0">
                <a:solidFill>
                  <a:srgbClr val="FFFFCC"/>
                </a:solidFill>
                <a:effectLst/>
              </a:rPr>
              <a:t>Recherche</a:t>
            </a: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”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b="1" cap="none" dirty="0" smtClean="0">
                <a:effectLst/>
              </a:rPr>
              <a:t>Collaboration between national research laboratory (LPC2E, LSCE/CEA, LA), private companies (</a:t>
            </a:r>
            <a:r>
              <a:rPr lang="en-GB" sz="2400" b="1" cap="none" dirty="0" err="1" smtClean="0">
                <a:effectLst/>
              </a:rPr>
              <a:t>Environnement</a:t>
            </a:r>
            <a:r>
              <a:rPr lang="en-GB" sz="2400" b="1" cap="none" dirty="0" smtClean="0">
                <a:effectLst/>
              </a:rPr>
              <a:t>-SA, </a:t>
            </a:r>
            <a:r>
              <a:rPr lang="en-GB" sz="2400" b="1" cap="none" dirty="0" err="1" smtClean="0">
                <a:effectLst/>
              </a:rPr>
              <a:t>Aerophile</a:t>
            </a:r>
            <a:r>
              <a:rPr lang="en-GB" sz="2400" b="1" cap="none" dirty="0" smtClean="0">
                <a:effectLst/>
              </a:rPr>
              <a:t> SAS, </a:t>
            </a:r>
            <a:r>
              <a:rPr lang="en-GB" sz="2400" b="1" cap="none" dirty="0" err="1" smtClean="0">
                <a:effectLst/>
              </a:rPr>
              <a:t>MeteoModem</a:t>
            </a:r>
            <a:r>
              <a:rPr lang="en-GB" sz="2400" b="1" cap="none" dirty="0" smtClean="0">
                <a:effectLst/>
              </a:rPr>
              <a:t>), and the French Space Agency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90 copies produced at the end of 2014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b="1" cap="none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50 scientific flights under different kinds of balloons</a:t>
            </a:r>
            <a:endParaRPr lang="en-GB" sz="2400" b="1" cap="none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2" t="10286" r="3489" b="12111"/>
          <a:stretch/>
        </p:blipFill>
        <p:spPr>
          <a:xfrm>
            <a:off x="8463559" y="1627611"/>
            <a:ext cx="3456384" cy="4632820"/>
          </a:xfrm>
          <a:prstGeom prst="rect">
            <a:avLst/>
          </a:prstGeom>
        </p:spPr>
      </p:pic>
      <p:pic>
        <p:nvPicPr>
          <p:cNvPr id="5" name="Image 5" descr="logo_loac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" r="3511"/>
          <a:stretch>
            <a:fillRect/>
          </a:stretch>
        </p:blipFill>
        <p:spPr bwMode="auto">
          <a:xfrm>
            <a:off x="442505" y="461619"/>
            <a:ext cx="3225122" cy="1534961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643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19961" y="368100"/>
            <a:ext cx="11307304" cy="49100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cap="none" dirty="0" smtClean="0">
                <a:solidFill>
                  <a:srgbClr val="FFFF00"/>
                </a:solidFill>
                <a:effectLst/>
              </a:rPr>
              <a:t>Future</a:t>
            </a:r>
          </a:p>
          <a:p>
            <a:pPr marL="0" indent="0">
              <a:buNone/>
            </a:pPr>
            <a:r>
              <a:rPr lang="en-GB" sz="2800" b="1" cap="none" dirty="0" smtClean="0">
                <a:solidFill>
                  <a:srgbClr val="FFFFCC"/>
                </a:solidFill>
                <a:effectLst/>
              </a:rPr>
              <a:t>Improved version of LOAC in development</a:t>
            </a:r>
          </a:p>
          <a:p>
            <a:pPr marL="0" indent="0">
              <a:spcBef>
                <a:spcPts val="2000"/>
              </a:spcBef>
              <a:buNone/>
            </a:pPr>
            <a:r>
              <a:rPr lang="en-GB" sz="28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STRATEOLE, long duration balloons (several </a:t>
            </a:r>
            <a:r>
              <a:rPr lang="en-GB" sz="28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months) </a:t>
            </a:r>
            <a:r>
              <a:rPr lang="en-GB" sz="28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in the lower equatorial stratosphere (coordinated by LMD-CNRS)</a:t>
            </a:r>
            <a:endParaRPr lang="en-GB" sz="2800" b="1" cap="none" dirty="0"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  <a:p>
            <a:pPr marL="0" indent="0">
              <a:spcBef>
                <a:spcPts val="2000"/>
              </a:spcBef>
              <a:buNone/>
            </a:pPr>
            <a:r>
              <a:rPr lang="en-GB" sz="2800" b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LOAC for space application (CNES) : Studies of planetary atmospheres</a:t>
            </a:r>
            <a:endParaRPr lang="en-GB" sz="2800" b="1" cap="none" dirty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4" name="Picture 2" descr="http://www.lesia.obspm.fr/perso/stephane-erard/docs/ISM/images/SUNSET_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625" y="4096596"/>
            <a:ext cx="2520966" cy="236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sci.esa.int/science-e-media/img/content/images/2013/Cassini_Titan_Ha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39"/>
          <a:stretch>
            <a:fillRect/>
          </a:stretch>
        </p:blipFill>
        <p:spPr bwMode="auto">
          <a:xfrm>
            <a:off x="6246490" y="4096596"/>
            <a:ext cx="2581034" cy="236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 descr="http://d1jqu7g1y74ds1.cloudfront.net/wp-content/uploads/2012/01/430585_288451954542717_288247574563155_731341_1747283350_n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2" r="12257"/>
          <a:stretch>
            <a:fillRect/>
          </a:stretch>
        </p:blipFill>
        <p:spPr bwMode="auto">
          <a:xfrm>
            <a:off x="499885" y="4078367"/>
            <a:ext cx="2735841" cy="236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11"/>
          <p:cNvSpPr txBox="1">
            <a:spLocks noChangeArrowheads="1"/>
          </p:cNvSpPr>
          <p:nvPr/>
        </p:nvSpPr>
        <p:spPr bwMode="auto">
          <a:xfrm>
            <a:off x="673527" y="4078367"/>
            <a:ext cx="85792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b="1" i="1" dirty="0" err="1" smtClean="0"/>
              <a:t>Earth</a:t>
            </a:r>
            <a:endParaRPr lang="fr-FR" altLang="fr-FR" sz="2200" b="1" i="1" dirty="0"/>
          </a:p>
        </p:txBody>
      </p:sp>
      <p:sp>
        <p:nvSpPr>
          <p:cNvPr id="8" name="ZoneTexte 11"/>
          <p:cNvSpPr txBox="1">
            <a:spLocks noChangeArrowheads="1"/>
          </p:cNvSpPr>
          <p:nvPr/>
        </p:nvSpPr>
        <p:spPr bwMode="auto">
          <a:xfrm>
            <a:off x="3627554" y="4132222"/>
            <a:ext cx="79380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b="1" i="1" dirty="0" smtClean="0"/>
              <a:t>Mars</a:t>
            </a:r>
            <a:endParaRPr lang="fr-FR" altLang="fr-FR" sz="2200" b="1" i="1" dirty="0"/>
          </a:p>
        </p:txBody>
      </p:sp>
      <p:sp>
        <p:nvSpPr>
          <p:cNvPr id="9" name="ZoneTexte 11"/>
          <p:cNvSpPr txBox="1">
            <a:spLocks noChangeArrowheads="1"/>
          </p:cNvSpPr>
          <p:nvPr/>
        </p:nvSpPr>
        <p:spPr bwMode="auto">
          <a:xfrm>
            <a:off x="6447468" y="4128265"/>
            <a:ext cx="802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b="1" i="1" dirty="0" smtClean="0"/>
              <a:t>Titan</a:t>
            </a:r>
            <a:endParaRPr lang="fr-FR" altLang="fr-FR" sz="2200" b="1" i="1" dirty="0"/>
          </a:p>
        </p:txBody>
      </p:sp>
      <p:pic>
        <p:nvPicPr>
          <p:cNvPr id="1028" name="Picture 4" descr="http://www.systemesolaire.net/images/0saturne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2006" y="407836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ZoneTexte 11"/>
          <p:cNvSpPr txBox="1">
            <a:spLocks noChangeArrowheads="1"/>
          </p:cNvSpPr>
          <p:nvPr/>
        </p:nvSpPr>
        <p:spPr bwMode="auto">
          <a:xfrm>
            <a:off x="9110901" y="4108404"/>
            <a:ext cx="98456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200" b="1" i="1" dirty="0" err="1" smtClean="0"/>
              <a:t>Saturn</a:t>
            </a:r>
            <a:endParaRPr lang="fr-FR" altLang="fr-FR" sz="2200" b="1" i="1" dirty="0"/>
          </a:p>
        </p:txBody>
      </p:sp>
    </p:spTree>
    <p:extLst>
      <p:ext uri="{BB962C8B-B14F-4D97-AF65-F5344CB8AC3E}">
        <p14:creationId xmlns:p14="http://schemas.microsoft.com/office/powerpoint/2010/main" val="10957507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29538" y="1074320"/>
            <a:ext cx="10363826" cy="4333252"/>
          </a:xfrm>
        </p:spPr>
        <p:txBody>
          <a:bodyPr>
            <a:normAutofit/>
          </a:bodyPr>
          <a:lstStyle/>
          <a:p>
            <a:r>
              <a:rPr lang="en-GB" sz="2800" b="1" cap="none" dirty="0" smtClean="0">
                <a:effectLst/>
              </a:rPr>
              <a:t>Contact for science application: </a:t>
            </a: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jbrenard@cnrs-orleans.fr</a:t>
            </a:r>
          </a:p>
          <a:p>
            <a:endParaRPr lang="en-GB" sz="2800" b="1" cap="none" dirty="0" smtClean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GB" sz="28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LOAC is commercialized by the </a:t>
            </a:r>
            <a:r>
              <a:rPr lang="en-GB" sz="2800" b="1" cap="none" dirty="0" err="1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MeteoModem</a:t>
            </a:r>
            <a:r>
              <a:rPr lang="en-GB" sz="28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 company: </a:t>
            </a: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http://www.meteomodem.com</a:t>
            </a:r>
          </a:p>
          <a:p>
            <a:endParaRPr lang="en-GB" sz="2800" b="1" cap="none" dirty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en-GB" sz="28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LOAC on board </a:t>
            </a:r>
            <a:r>
              <a:rPr lang="en-GB" sz="2800" b="1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Unmanned Airborne Vehicles </a:t>
            </a:r>
            <a:r>
              <a:rPr lang="en-GB" sz="28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is commercialized </a:t>
            </a:r>
            <a:r>
              <a:rPr lang="en-GB" sz="2800" b="1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by the F</a:t>
            </a:r>
            <a:r>
              <a:rPr lang="en-GB" sz="28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ly-N-Sense </a:t>
            </a:r>
            <a:r>
              <a:rPr lang="en-GB" sz="2800" b="1" cap="none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company </a:t>
            </a:r>
            <a:r>
              <a:rPr lang="en-GB" sz="28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: </a:t>
            </a: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http</a:t>
            </a:r>
            <a:r>
              <a:rPr lang="en-GB" sz="2800" b="1" cap="none" dirty="0">
                <a:solidFill>
                  <a:srgbClr val="FFFF00"/>
                </a:solidFill>
                <a:effectLst/>
              </a:rPr>
              <a:t>://www.fly-n-sense.com/</a:t>
            </a:r>
            <a:endParaRPr lang="en-GB" sz="2800" b="1" cap="none" dirty="0" smtClean="0">
              <a:solidFill>
                <a:srgbClr val="FFFF00"/>
              </a:solidFill>
              <a:effectLst/>
            </a:endParaRPr>
          </a:p>
          <a:p>
            <a:endParaRPr lang="en-GB" sz="2800" b="1" cap="none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3954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46484" y="931321"/>
            <a:ext cx="7186864" cy="518072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2600" b="1" cap="none" dirty="0" smtClean="0">
                <a:effectLst/>
              </a:rPr>
              <a:t>Instrument and pump: 350 g</a:t>
            </a:r>
          </a:p>
          <a:p>
            <a:pPr marL="0" indent="0">
              <a:buNone/>
            </a:pPr>
            <a:r>
              <a:rPr lang="en-GB" sz="2600" b="1" cap="none" dirty="0" smtClean="0">
                <a:effectLst/>
              </a:rPr>
              <a:t>Electric consumption: ~3 W</a:t>
            </a:r>
          </a:p>
          <a:p>
            <a:pPr marL="0" indent="0">
              <a:buNone/>
            </a:pPr>
            <a:r>
              <a:rPr lang="en-GB" sz="2600" b="1" cap="none" dirty="0" smtClean="0">
                <a:effectLst/>
              </a:rPr>
              <a:t>No lenses =&gt; no risk of misalignment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Concentrations for 19 size classes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between 0.2 and 100 </a:t>
            </a:r>
            <a:r>
              <a:rPr lang="en-GB" sz="2600" b="1" cap="none" dirty="0" smtClean="0">
                <a:solidFill>
                  <a:srgbClr val="FFFFCC"/>
                </a:solidFill>
                <a:effectLst/>
                <a:latin typeface="Symbol" panose="05050102010706020507" pitchFamily="18" charset="2"/>
              </a:rPr>
              <a:t>m</a:t>
            </a:r>
            <a:r>
              <a:rPr lang="en-GB" sz="2600" b="1" cap="none" dirty="0" smtClean="0">
                <a:solidFill>
                  <a:srgbClr val="FFFFCC"/>
                </a:solidFill>
                <a:effectLst/>
              </a:rPr>
              <a:t>m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r>
              <a:rPr lang="en-GB" sz="26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Automatic check every 10 minutes and electronic recalibration if necessary (ex. strong changes in temperature) 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endParaRPr lang="en-GB" sz="1200" b="1" cap="none" dirty="0" smtClean="0">
              <a:effectLst/>
            </a:endParaRPr>
          </a:p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r>
              <a:rPr lang="en-GB" sz="2600" b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Total weigh (gondola, batteries and LOAC): 1 kg for use with </a:t>
            </a:r>
            <a:r>
              <a:rPr lang="en-GB" sz="2600" b="1" cap="none" dirty="0" err="1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meteo</a:t>
            </a:r>
            <a:r>
              <a:rPr lang="en-GB" sz="2600" b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 balloons</a:t>
            </a:r>
          </a:p>
          <a:p>
            <a:pPr marL="0" indent="0">
              <a:lnSpc>
                <a:spcPct val="110000"/>
              </a:lnSpc>
              <a:spcBef>
                <a:spcPts val="1500"/>
              </a:spcBef>
              <a:buNone/>
            </a:pPr>
            <a:endParaRPr lang="en-GB" sz="2600" b="1" cap="none" dirty="0">
              <a:effectLst/>
            </a:endParaRPr>
          </a:p>
        </p:txBody>
      </p:sp>
      <p:pic>
        <p:nvPicPr>
          <p:cNvPr id="4" name="Image 3" descr="IMG_0589.JPG"/>
          <p:cNvPicPr>
            <a:picLocks noChangeAspect="1"/>
          </p:cNvPicPr>
          <p:nvPr/>
        </p:nvPicPr>
        <p:blipFill>
          <a:blip r:embed="rId2" cstate="print"/>
          <a:srcRect l="16537" t="21307" r="7076" b="13726"/>
          <a:stretch>
            <a:fillRect/>
          </a:stretch>
        </p:blipFill>
        <p:spPr>
          <a:xfrm>
            <a:off x="6913550" y="246916"/>
            <a:ext cx="4877397" cy="2765535"/>
          </a:xfrm>
          <a:prstGeom prst="rect">
            <a:avLst/>
          </a:prstGeom>
        </p:spPr>
      </p:pic>
      <p:pic>
        <p:nvPicPr>
          <p:cNvPr id="5" name="Image 4" descr="IMG_0645.JPG"/>
          <p:cNvPicPr>
            <a:picLocks noChangeAspect="1"/>
          </p:cNvPicPr>
          <p:nvPr/>
        </p:nvPicPr>
        <p:blipFill rotWithShape="1">
          <a:blip r:embed="rId3" cstate="print"/>
          <a:srcRect t="14299" b="19278"/>
          <a:stretch/>
        </p:blipFill>
        <p:spPr>
          <a:xfrm>
            <a:off x="7859763" y="3204849"/>
            <a:ext cx="3401795" cy="338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43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1302530" y="318806"/>
            <a:ext cx="10363826" cy="5589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cap="none" dirty="0">
                <a:effectLst/>
              </a:rPr>
              <a:t>	</a:t>
            </a:r>
            <a:r>
              <a:rPr lang="en-GB" sz="2400" b="1" cap="none" dirty="0" smtClean="0">
                <a:effectLst/>
              </a:rPr>
              <a:t>	        </a:t>
            </a:r>
            <a:r>
              <a:rPr lang="en-GB" sz="2800" b="1" cap="none" dirty="0" smtClean="0">
                <a:solidFill>
                  <a:srgbClr val="FFFF00"/>
                </a:solidFill>
                <a:effectLst/>
              </a:rPr>
              <a:t>Principle of measurements</a:t>
            </a:r>
            <a:endParaRPr lang="en-GB" sz="2800" b="1" cap="none" dirty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2 scattering angles measurements (field of view of few degrees)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~12°, insensitive to the refractive index of the particles (mainly diffraction)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	</a:t>
            </a:r>
            <a:r>
              <a:rPr lang="en-GB" sz="2400" b="1" cap="none" dirty="0" smtClean="0">
                <a:effectLst/>
              </a:rPr>
              <a:t>=&gt; </a:t>
            </a:r>
            <a:r>
              <a:rPr lang="en-GB" sz="2400" b="1" cap="none" dirty="0">
                <a:effectLst/>
              </a:rPr>
              <a:t>a</a:t>
            </a:r>
            <a:r>
              <a:rPr lang="en-GB" sz="2400" b="1" cap="none" dirty="0" smtClean="0">
                <a:effectLst/>
              </a:rPr>
              <a:t>ccurate size determination and counting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~60°, strongly sensitive to the refractive index of the particles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cap="none" dirty="0">
                <a:solidFill>
                  <a:srgbClr val="FFFFCC"/>
                </a:solidFill>
                <a:effectLst/>
              </a:rPr>
              <a:t>	</a:t>
            </a:r>
            <a:r>
              <a:rPr lang="en-GB" sz="2400" b="1" cap="none" dirty="0" smtClean="0">
                <a:effectLst/>
              </a:rPr>
              <a:t>=&gt; indication of the nature of the particles</a:t>
            </a:r>
          </a:p>
          <a:p>
            <a:pPr marL="0" indent="0" algn="ctr">
              <a:buNone/>
            </a:pPr>
            <a:endParaRPr lang="en-GB" sz="2800" b="1" cap="none" dirty="0" smtClean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endParaRPr lang="en-GB" sz="2400" b="1" cap="none" dirty="0">
              <a:effectLst/>
            </a:endParaRPr>
          </a:p>
          <a:p>
            <a:pPr marL="0" indent="0">
              <a:buNone/>
            </a:pPr>
            <a:endParaRPr lang="en-GB" sz="2400" b="1" cap="none" dirty="0">
              <a:effectLst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05512" y="3909163"/>
            <a:ext cx="4210868" cy="17748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Detection of the maximum of intensity for particle that crosses the laser beam </a:t>
            </a:r>
          </a:p>
          <a:p>
            <a:pPr>
              <a:spcBef>
                <a:spcPts val="1600"/>
              </a:spcBef>
            </a:pPr>
            <a:r>
              <a:rPr lang="en-GB" sz="2400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Real-time stray light correction </a:t>
            </a:r>
            <a:endParaRPr lang="en-GB" sz="2400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1" t="10293" r="9506" b="64414"/>
          <a:stretch/>
        </p:blipFill>
        <p:spPr>
          <a:xfrm>
            <a:off x="4945133" y="3359798"/>
            <a:ext cx="7045086" cy="32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559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397419" y="894787"/>
            <a:ext cx="7203531" cy="5427185"/>
          </a:xfrm>
        </p:spPr>
        <p:txBody>
          <a:bodyPr>
            <a:normAutofit/>
          </a:bodyPr>
          <a:lstStyle/>
          <a:p>
            <a:pPr marL="0" indent="0">
              <a:spcBef>
                <a:spcPts val="1500"/>
              </a:spcBef>
              <a:buNone/>
            </a:pPr>
            <a:r>
              <a:rPr lang="en-GB" sz="2400" b="1" cap="none" dirty="0" smtClean="0">
                <a:effectLst/>
              </a:rPr>
              <a:t>Calibrated with beads and real irregular particles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Similar statistical approach for the detection of irregular particles (all natural solid particles are irregular)</a:t>
            </a:r>
          </a:p>
          <a:p>
            <a:pPr marL="0" indent="0">
              <a:spcBef>
                <a:spcPts val="1500"/>
              </a:spcBef>
              <a:buNone/>
            </a:pPr>
            <a:endParaRPr lang="en-GB" sz="1200" b="1" cap="none" dirty="0" smtClean="0">
              <a:solidFill>
                <a:srgbClr val="FFFFCC"/>
              </a:solidFill>
              <a:effectLst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400" b="1" cap="none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</a:rPr>
              <a:t>At a given diameter, same scattered flux for different natures of particles (at small scattering angles)</a:t>
            </a:r>
          </a:p>
          <a:p>
            <a:pPr marL="0" indent="0">
              <a:spcBef>
                <a:spcPts val="1500"/>
              </a:spcBef>
              <a:buNone/>
            </a:pPr>
            <a:endParaRPr lang="en-GB" sz="1200" b="1" cap="none" dirty="0" smtClean="0">
              <a:solidFill>
                <a:schemeClr val="accent3">
                  <a:lumMod val="20000"/>
                  <a:lumOff val="80000"/>
                </a:schemeClr>
              </a:solidFill>
              <a:effectLst/>
            </a:endParaRPr>
          </a:p>
          <a:p>
            <a:pPr marL="0" indent="0">
              <a:spcBef>
                <a:spcPts val="1500"/>
              </a:spcBef>
              <a:buNone/>
            </a:pPr>
            <a:r>
              <a:rPr lang="en-GB" sz="2800" b="1" u="sng" cap="none" dirty="0" smtClean="0">
                <a:solidFill>
                  <a:srgbClr val="FF0000"/>
                </a:solidFill>
                <a:effectLst/>
              </a:rPr>
              <a:t>LOAC can be used </a:t>
            </a:r>
            <a:r>
              <a:rPr lang="en-GB" sz="2800" b="1" u="sng" cap="none" dirty="0">
                <a:solidFill>
                  <a:srgbClr val="FF0000"/>
                </a:solidFill>
                <a:effectLst/>
              </a:rPr>
              <a:t>for liquid and irregular particles </a:t>
            </a:r>
            <a:r>
              <a:rPr lang="en-GB" sz="2800" b="1" u="sng" cap="none" dirty="0" smtClean="0">
                <a:solidFill>
                  <a:srgbClr val="FF0000"/>
                </a:solidFill>
                <a:effectLst/>
              </a:rPr>
              <a:t>but </a:t>
            </a:r>
            <a:r>
              <a:rPr lang="en-GB" sz="2800" b="1" u="sng" cap="none" dirty="0">
                <a:solidFill>
                  <a:srgbClr val="FF0000"/>
                </a:solidFill>
                <a:effectLst/>
              </a:rPr>
              <a:t>not for perfect solid </a:t>
            </a:r>
            <a:r>
              <a:rPr lang="en-GB" sz="2800" b="1" u="sng" cap="none" dirty="0" smtClean="0">
                <a:solidFill>
                  <a:srgbClr val="FF0000"/>
                </a:solidFill>
                <a:effectLst/>
              </a:rPr>
              <a:t>spheres</a:t>
            </a:r>
            <a:endParaRPr lang="en-GB" sz="2800" b="1" u="sng" cap="none" dirty="0">
              <a:solidFill>
                <a:srgbClr val="FF0000"/>
              </a:solidFill>
              <a:effectLst/>
            </a:endParaRPr>
          </a:p>
          <a:p>
            <a:pPr>
              <a:spcBef>
                <a:spcPts val="1500"/>
              </a:spcBef>
            </a:pPr>
            <a:endParaRPr lang="en-GB" dirty="0"/>
          </a:p>
        </p:txBody>
      </p:sp>
      <p:pic>
        <p:nvPicPr>
          <p:cNvPr id="4" name="Image 3" descr="ArticleEtal.png"/>
          <p:cNvPicPr/>
          <p:nvPr/>
        </p:nvPicPr>
        <p:blipFill>
          <a:blip r:embed="rId2" cstate="print"/>
          <a:srcRect l="3471" t="3448" r="21818" b="50318"/>
          <a:stretch>
            <a:fillRect/>
          </a:stretch>
        </p:blipFill>
        <p:spPr>
          <a:xfrm>
            <a:off x="7344277" y="3416968"/>
            <a:ext cx="4591050" cy="327258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277" y="151419"/>
            <a:ext cx="4591050" cy="313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2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41646" y="1562570"/>
            <a:ext cx="5144754" cy="3965474"/>
          </a:xfrm>
        </p:spPr>
        <p:txBody>
          <a:bodyPr>
            <a:noAutofit/>
          </a:bodyPr>
          <a:lstStyle/>
          <a:p>
            <a:pPr algn="l"/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Small field of view (few degrees) at small scattering angles </a:t>
            </a:r>
          </a:p>
          <a:p>
            <a:pPr algn="l"/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=&gt; large irregular  particles are less luminous than expected</a:t>
            </a:r>
          </a:p>
          <a:p>
            <a:pPr algn="l"/>
            <a:endParaRPr lang="en-GB" sz="2400" b="1" cap="none" dirty="0">
              <a:effectLst/>
            </a:endParaRPr>
          </a:p>
          <a:p>
            <a:pPr algn="l"/>
            <a:r>
              <a:rPr lang="en-GB" sz="24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Confirmation by modelling (Mie) calculations including a roughness surface coefficient</a:t>
            </a:r>
            <a:endParaRPr lang="en-GB" sz="2400" b="1" cap="none" dirty="0"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737938"/>
            <a:ext cx="6424531" cy="5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93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913774" y="634544"/>
            <a:ext cx="10363826" cy="550958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600" b="1" cap="none" dirty="0" smtClean="0">
                <a:solidFill>
                  <a:srgbClr val="FFFF00"/>
                </a:solidFill>
                <a:effectLst/>
              </a:rPr>
              <a:t>Determination of the main nature of the particles: Speciation</a:t>
            </a:r>
          </a:p>
          <a:p>
            <a:pPr marL="0" indent="0">
              <a:buNone/>
            </a:pPr>
            <a:endParaRPr lang="en-GB" sz="1000" b="1" cap="none" dirty="0" smtClean="0">
              <a:solidFill>
                <a:srgbClr val="FFFF00"/>
              </a:solidFill>
              <a:effectLst/>
            </a:endParaRPr>
          </a:p>
          <a:p>
            <a:pPr marL="0" indent="0">
              <a:buNone/>
            </a:pPr>
            <a:r>
              <a:rPr lang="en-GB" sz="2400" b="1" cap="none" dirty="0">
                <a:solidFill>
                  <a:srgbClr val="FFFFCC"/>
                </a:solidFill>
                <a:effectLst/>
              </a:rPr>
              <a:t>The 60° </a:t>
            </a: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measurements are </a:t>
            </a:r>
            <a:r>
              <a:rPr lang="en-GB" sz="2400" b="1" cap="none" dirty="0">
                <a:solidFill>
                  <a:srgbClr val="FFFFCC"/>
                </a:solidFill>
                <a:effectLst/>
              </a:rPr>
              <a:t>very sensitive to the refractive index of the particles</a:t>
            </a:r>
          </a:p>
          <a:p>
            <a:pPr marL="0" indent="0">
              <a:buNone/>
            </a:pPr>
            <a:r>
              <a:rPr lang="en-GB" sz="2400" b="1" cap="none" dirty="0">
                <a:solidFill>
                  <a:srgbClr val="FFFFCC"/>
                </a:solidFill>
                <a:effectLst/>
              </a:rPr>
              <a:t>More absorbing are the particles, lower </a:t>
            </a: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are </a:t>
            </a:r>
            <a:r>
              <a:rPr lang="en-GB" sz="2400" b="1" cap="none" dirty="0">
                <a:solidFill>
                  <a:srgbClr val="FFFFCC"/>
                </a:solidFill>
                <a:effectLst/>
              </a:rPr>
              <a:t>the scattered flux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en-GB" sz="2400" b="1" cap="none" dirty="0" smtClean="0">
                <a:effectLst/>
              </a:rPr>
              <a:t> The </a:t>
            </a:r>
            <a:r>
              <a:rPr lang="en-GB" sz="2400" b="1" cap="none" dirty="0">
                <a:effectLst/>
              </a:rPr>
              <a:t>60° size distribution </a:t>
            </a:r>
            <a:r>
              <a:rPr lang="en-GB" sz="2400" b="1" cap="none" dirty="0" smtClean="0">
                <a:effectLst/>
              </a:rPr>
              <a:t>is often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cap="none" dirty="0" smtClean="0">
                <a:effectLst/>
              </a:rPr>
              <a:t>lower than the 12° real size distribution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b="1" cap="none" dirty="0"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800" b="1" cap="none" dirty="0" smtClean="0">
              <a:effectLst/>
            </a:endParaRPr>
          </a:p>
          <a:p>
            <a:pPr marL="0" indent="0">
              <a:buNone/>
            </a:pPr>
            <a:r>
              <a:rPr lang="en-GB" sz="24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The </a:t>
            </a:r>
            <a:r>
              <a:rPr lang="en-GB" sz="2400" b="1" cap="none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ratio of the 2 size </a:t>
            </a:r>
            <a:r>
              <a:rPr lang="en-GB" sz="24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distributions </a:t>
            </a:r>
            <a:endParaRPr lang="en-GB" sz="2400" b="1" cap="none" dirty="0"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b="1" cap="none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varies </a:t>
            </a:r>
            <a:r>
              <a:rPr lang="en-GB" sz="2400" b="1" cap="none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with the nature of the particles</a:t>
            </a:r>
          </a:p>
          <a:p>
            <a:pPr marL="0" indent="0">
              <a:buNone/>
            </a:pPr>
            <a:endParaRPr lang="en-GB" sz="1800" b="1" cap="none" dirty="0">
              <a:effectLst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9" t="8417" r="2943" b="47163"/>
          <a:stretch/>
        </p:blipFill>
        <p:spPr bwMode="auto">
          <a:xfrm>
            <a:off x="6247649" y="2790324"/>
            <a:ext cx="5343525" cy="3619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33790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511216" y="919293"/>
            <a:ext cx="10718258" cy="3424107"/>
          </a:xfrm>
        </p:spPr>
        <p:txBody>
          <a:bodyPr>
            <a:noAutofit/>
          </a:bodyPr>
          <a:lstStyle/>
          <a:p>
            <a:pPr marL="546100" indent="-546100">
              <a:buNone/>
            </a:pPr>
            <a:r>
              <a:rPr lang="en-GB" sz="2400" b="1" cap="none" dirty="0" smtClean="0">
                <a:solidFill>
                  <a:srgbClr val="FFFF00"/>
                </a:solidFill>
                <a:effectLst/>
              </a:rPr>
              <a:t>       The 12°/60° ratio is compared to charts obtained in laboratory for different families of particles:</a:t>
            </a:r>
          </a:p>
          <a:p>
            <a:pPr marL="0" indent="0">
              <a:buNone/>
            </a:pPr>
            <a:r>
              <a:rPr lang="en-GB" sz="2400" b="1" cap="none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	- Liquid droplets</a:t>
            </a:r>
          </a:p>
          <a:p>
            <a:pPr marL="0" indent="0">
              <a:buNone/>
            </a:pPr>
            <a:r>
              <a:rPr lang="en-GB" sz="2400" b="1" cap="none" dirty="0" smtClean="0">
                <a:solidFill>
                  <a:srgbClr val="FFFFCC"/>
                </a:solidFill>
                <a:effectLst/>
              </a:rPr>
              <a:t>	- Minerals</a:t>
            </a:r>
          </a:p>
          <a:p>
            <a:pPr marL="0" indent="0">
              <a:buNone/>
            </a:pPr>
            <a:r>
              <a:rPr lang="en-GB" sz="2400" b="1" cap="none" dirty="0" smtClean="0">
                <a:effectLst/>
              </a:rPr>
              <a:t>	</a:t>
            </a:r>
            <a:r>
              <a:rPr lang="en-GB" sz="2400" b="1" cap="none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- Carbons</a:t>
            </a:r>
          </a:p>
          <a:p>
            <a:pPr marL="0" indent="0">
              <a:buNone/>
            </a:pPr>
            <a:endParaRPr lang="en-GB" sz="1000" b="1" cap="none" dirty="0" smtClean="0">
              <a:effectLst/>
            </a:endParaRPr>
          </a:p>
          <a:p>
            <a:pPr marL="0" indent="0">
              <a:buNone/>
            </a:pPr>
            <a:r>
              <a:rPr lang="en-GB" sz="2400" b="1" cap="none" dirty="0" smtClean="0">
                <a:effectLst/>
              </a:rPr>
              <a:t>This is an open data base and other natures </a:t>
            </a:r>
          </a:p>
          <a:p>
            <a:pPr marL="0" indent="0">
              <a:buNone/>
            </a:pPr>
            <a:r>
              <a:rPr lang="en-GB" sz="2400" b="1" cap="none" dirty="0" smtClean="0">
                <a:effectLst/>
              </a:rPr>
              <a:t>of particles can be considered (no more than </a:t>
            </a:r>
          </a:p>
          <a:p>
            <a:pPr marL="0" indent="0">
              <a:buNone/>
            </a:pPr>
            <a:r>
              <a:rPr lang="en-GB" sz="2400" b="1" cap="none" dirty="0" smtClean="0">
                <a:effectLst/>
              </a:rPr>
              <a:t>3 or 4 different natures)</a:t>
            </a:r>
            <a:endParaRPr lang="en-GB" sz="2400" b="1" cap="none" dirty="0">
              <a:effectLst/>
            </a:endParaRPr>
          </a:p>
        </p:txBody>
      </p:sp>
      <p:pic>
        <p:nvPicPr>
          <p:cNvPr id="4" name="Imag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8" t="8533" r="2116" b="47397"/>
          <a:stretch/>
        </p:blipFill>
        <p:spPr bwMode="auto">
          <a:xfrm>
            <a:off x="6481012" y="1876926"/>
            <a:ext cx="5565106" cy="41977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8242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2165834" y="741493"/>
            <a:ext cx="3246851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Pollution carbon particles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6993639" y="741493"/>
            <a:ext cx="2581156" cy="461665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2400" b="1" i="1" dirty="0" smtClean="0">
                <a:solidFill>
                  <a:srgbClr val="FF0000"/>
                </a:solidFill>
              </a:rPr>
              <a:t>Saharan sand plume</a:t>
            </a:r>
            <a:endParaRPr lang="en-GB" sz="2400" b="1" i="1" dirty="0">
              <a:solidFill>
                <a:srgbClr val="FF0000"/>
              </a:solidFill>
            </a:endParaRPr>
          </a:p>
        </p:txBody>
      </p:sp>
      <p:pic>
        <p:nvPicPr>
          <p:cNvPr id="13" name="Image 1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7" t="9234" b="2275"/>
          <a:stretch/>
        </p:blipFill>
        <p:spPr bwMode="auto">
          <a:xfrm>
            <a:off x="6303293" y="1347536"/>
            <a:ext cx="4255245" cy="5173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8430915" y="1417586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Size distribution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9154252" y="4081372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speciation</a:t>
            </a:r>
            <a:endParaRPr lang="en-GB" sz="2000" dirty="0">
              <a:solidFill>
                <a:schemeClr val="bg2"/>
              </a:solidFill>
            </a:endParaRPr>
          </a:p>
        </p:txBody>
      </p:sp>
      <p:pic>
        <p:nvPicPr>
          <p:cNvPr id="18" name="Image 17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6" t="9234" b="2158"/>
          <a:stretch/>
        </p:blipFill>
        <p:spPr bwMode="auto">
          <a:xfrm>
            <a:off x="1642948" y="1347537"/>
            <a:ext cx="4126085" cy="5173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3705990" y="1415100"/>
            <a:ext cx="17908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Size distribution</a:t>
            </a:r>
            <a:endParaRPr lang="en-GB" sz="2000" dirty="0">
              <a:solidFill>
                <a:schemeClr val="bg2"/>
              </a:soli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295895" y="4081372"/>
            <a:ext cx="12009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chemeClr val="bg2"/>
                </a:solidFill>
              </a:rPr>
              <a:t>speciation</a:t>
            </a:r>
            <a:endParaRPr lang="en-GB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070845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Ronds dans l’eau</Template>
  <TotalTime>1349</TotalTime>
  <Words>792</Words>
  <Application>Microsoft Office PowerPoint</Application>
  <PresentationFormat>Grand écran</PresentationFormat>
  <Paragraphs>137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Tw Cen MT</vt:lpstr>
      <vt:lpstr>Ronds dans l’eau</vt:lpstr>
      <vt:lpstr>LOAC (Light Optical Aerosol Counter)      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Propriétés optiques des grains solides irréguliers   application à la détection des particules atmosphériques</dc:title>
  <dc:creator>Jean-Baptiste Renard</dc:creator>
  <cp:lastModifiedBy>Jean-Baptiste Renard</cp:lastModifiedBy>
  <cp:revision>168</cp:revision>
  <dcterms:created xsi:type="dcterms:W3CDTF">2014-06-20T17:22:48Z</dcterms:created>
  <dcterms:modified xsi:type="dcterms:W3CDTF">2014-12-31T16:41:14Z</dcterms:modified>
</cp:coreProperties>
</file>